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534" autoAdjust="0"/>
    <p:restoredTop sz="86412" autoAdjust="0"/>
  </p:normalViewPr>
  <p:slideViewPr>
    <p:cSldViewPr snapToGrid="0" snapToObjects="1" showGuides="1">
      <p:cViewPr>
        <p:scale>
          <a:sx n="26" d="100"/>
          <a:sy n="26" d="100"/>
        </p:scale>
        <p:origin x="16" y="1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2/11/21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3102348954"/>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071">
          <p15:clr>
            <a:srgbClr val="FBAE40"/>
          </p15:clr>
        </p15:guide>
        <p15:guide id="10" orient="horz" pos="170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146879512"/>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071">
          <p15:clr>
            <a:srgbClr val="FBAE40"/>
          </p15:clr>
        </p15:guide>
        <p15:guide id="10" orient="horz" pos="170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3478125346"/>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071">
          <p15:clr>
            <a:srgbClr val="FBAE40"/>
          </p15:clr>
        </p15:guide>
        <p15:guide id="10" orient="horz" pos="170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828" r:id="rId3"/>
    <p:sldLayoutId id="2147483912" r:id="rId4"/>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700996" y="9212246"/>
            <a:ext cx="10548896" cy="3807937"/>
          </a:xfrm>
        </p:spPr>
        <p:txBody>
          <a:bodyPr/>
          <a:lstStyle/>
          <a:p>
            <a:r>
              <a:rPr lang="en-US" sz="4400" dirty="0"/>
              <a:t>Stem cell therapy has emerged as a valuable tool for the treatment of numerous diseases, including those driven by neurodegenerative processes. There are a wide variety of stem cells that have been identified for therapeutic use, including but not limited to embryonic stem cells, induced pluripotent stem cells, mesenchymal stem cells(MSCs), and neural stem cells. In recent years, placental mesenchymal stem cells have been identified as a unique source of therapy that are relatively less difficult to acquire and don’t pose the same ethical concerns regarding harvest and use.</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1115580" y="8516349"/>
            <a:ext cx="10548896" cy="700185"/>
          </a:xfrm>
        </p:spPr>
        <p:txBody>
          <a:bodyPr/>
          <a:lstStyle/>
          <a:p>
            <a:r>
              <a:rPr lang="en-US" sz="5200" dirty="0"/>
              <a:t>Background</a:t>
            </a:r>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a:xfrm>
            <a:off x="1115580" y="19362400"/>
            <a:ext cx="10548896" cy="700185"/>
          </a:xfrm>
        </p:spPr>
        <p:txBody>
          <a:bodyPr/>
          <a:lstStyle/>
          <a:p>
            <a:r>
              <a:rPr lang="en-US" sz="5200" dirty="0"/>
              <a:t>Methods</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700996" y="20230836"/>
            <a:ext cx="11378065" cy="6156325"/>
          </a:xfrm>
        </p:spPr>
        <p:txBody>
          <a:bodyPr/>
          <a:lstStyle/>
          <a:p>
            <a:pPr marL="857250" indent="-857250">
              <a:buSzPct val="100000"/>
              <a:buFont typeface="Wingdings" pitchFamily="2" charset="2"/>
              <a:buChar char="§"/>
            </a:pPr>
            <a:r>
              <a:rPr lang="en-US" sz="4400" dirty="0"/>
              <a:t>The literature review was narrowed to papers published between 2010-2021</a:t>
            </a:r>
          </a:p>
          <a:p>
            <a:pPr marL="857250" indent="-857250">
              <a:buSzPct val="100000"/>
              <a:buFont typeface="Wingdings" pitchFamily="2" charset="2"/>
              <a:buChar char="§"/>
            </a:pPr>
            <a:r>
              <a:rPr lang="en-US" sz="4400" dirty="0"/>
              <a:t>Search terms included placental mesenchymal stem cells, their use in neuroprotection, and the role of exosomes</a:t>
            </a:r>
          </a:p>
          <a:p>
            <a:pPr marL="857250" indent="-857250">
              <a:buSzPct val="100000"/>
              <a:buFont typeface="Wingdings" pitchFamily="2" charset="2"/>
              <a:buChar char="§"/>
            </a:pPr>
            <a:r>
              <a:rPr lang="en-US" sz="4400" dirty="0"/>
              <a:t>Included articles looking at various rodent and animal models, as well as review articles summarizing previously published data</a:t>
            </a:r>
          </a:p>
          <a:p>
            <a:pPr marL="857250" indent="-857250">
              <a:buFont typeface="Arial" panose="020B0604020202020204" pitchFamily="34" charset="0"/>
              <a:buChar char="•"/>
            </a:pPr>
            <a:endParaRPr lang="en-US" sz="4000" dirty="0"/>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9485463" y="17091641"/>
            <a:ext cx="10548897" cy="984877"/>
          </a:xfrm>
        </p:spPr>
        <p:txBody>
          <a:bodyPr/>
          <a:lstStyle/>
          <a:p>
            <a:r>
              <a:rPr lang="en-US" sz="5200" dirty="0"/>
              <a:t>References</a:t>
            </a:r>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4180306" y="719200"/>
            <a:ext cx="19824292" cy="1323439"/>
          </a:xfrm>
        </p:spPr>
        <p:txBody>
          <a:bodyPr/>
          <a:lstStyle/>
          <a:p>
            <a:r>
              <a:rPr lang="en-US" sz="8000" u="sng" dirty="0"/>
              <a:t>Summary of research</a:t>
            </a:r>
            <a:endParaRPr lang="en-US" sz="8000" dirty="0"/>
          </a:p>
        </p:txBody>
      </p:sp>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700996" y="6628869"/>
            <a:ext cx="10548896" cy="1238794"/>
          </a:xfrm>
        </p:spPr>
        <p:txBody>
          <a:bodyPr/>
          <a:lstStyle/>
          <a:p>
            <a:r>
              <a:rPr lang="en-US" sz="4800" dirty="0"/>
              <a:t>Kiran </a:t>
            </a:r>
            <a:r>
              <a:rPr lang="en-US" sz="4800" dirty="0" err="1"/>
              <a:t>Nagra</a:t>
            </a:r>
            <a:r>
              <a:rPr lang="en-US" sz="4800" dirty="0"/>
              <a:t>, MS2</a:t>
            </a:r>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700996" y="7408557"/>
            <a:ext cx="10548896" cy="1238794"/>
          </a:xfrm>
        </p:spPr>
        <p:txBody>
          <a:bodyPr/>
          <a:lstStyle/>
          <a:p>
            <a:r>
              <a:rPr lang="en-US" sz="4800" dirty="0"/>
              <a:t>University of California, Davis</a:t>
            </a:r>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9485463" y="1661774"/>
            <a:ext cx="10548897" cy="1785096"/>
          </a:xfrm>
        </p:spPr>
        <p:txBody>
          <a:bodyPr/>
          <a:lstStyle/>
          <a:p>
            <a:r>
              <a:rPr lang="en-US" sz="5200" dirty="0"/>
              <a:t>Looking at the Role of Exosomes and Emerging Research</a:t>
            </a:r>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a:xfrm>
            <a:off x="39487271" y="3350316"/>
            <a:ext cx="11018133" cy="13741326"/>
          </a:xfrm>
        </p:spPr>
        <p:txBody>
          <a:bodyPr/>
          <a:lstStyle/>
          <a:p>
            <a:r>
              <a:rPr lang="en-US" sz="4400" dirty="0"/>
              <a:t>There has been emerging research suggesting a paracrine mechanism of action behind the neuroprotective effects achieved by PMSCs. Recent research has been striving to characterize this secretory profile, and among this line of exploration, there has been some work done looking at the functions of exosomes derived from PMSCs.</a:t>
            </a:r>
          </a:p>
          <a:p>
            <a:endParaRPr lang="en-US" sz="4400" dirty="0"/>
          </a:p>
          <a:p>
            <a:r>
              <a:rPr lang="en-US" sz="4400" dirty="0"/>
              <a:t>In a murine model of autoimmune encephalomyelitis(used to simulate multiple sclerosis), high doses of PMSC-derived extracellular vesicles(EVs) demonstrated improved motor function outcomes relative to the control. This research identified that the mechanism of action of PMSCs could be due to the secretion of EVs, suggesting that PMSC-derived EVs could be a feasible alternative to cellular based therapies for MS. </a:t>
            </a:r>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700996" y="1453594"/>
            <a:ext cx="11378065" cy="2438719"/>
          </a:xfrm>
        </p:spPr>
        <p:txBody>
          <a:bodyPr/>
          <a:lstStyle/>
          <a:p>
            <a:r>
              <a:rPr lang="en-US" sz="6000" dirty="0"/>
              <a:t>The Therapeutic Potential of Placental Mesenchymal Stem Cells and their Exosomes for the Treatment of Neurodegenerative Diseases</a:t>
            </a:r>
          </a:p>
        </p:txBody>
      </p:sp>
      <p:sp>
        <p:nvSpPr>
          <p:cNvPr id="21" name="Rounded Rectangle 20">
            <a:extLst>
              <a:ext uri="{FF2B5EF4-FFF2-40B4-BE49-F238E27FC236}">
                <a16:creationId xmlns:a16="http://schemas.microsoft.com/office/drawing/2014/main" id="{3ED87F35-C2E2-9B41-9E67-6128937A6FE2}"/>
              </a:ext>
            </a:extLst>
          </p:cNvPr>
          <p:cNvSpPr/>
          <p:nvPr/>
        </p:nvSpPr>
        <p:spPr>
          <a:xfrm>
            <a:off x="13789127" y="2554321"/>
            <a:ext cx="23628146" cy="85637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chemeClr val="accent6">
                  <a:lumMod val="50000"/>
                </a:schemeClr>
              </a:solidFill>
            </a:endParaRPr>
          </a:p>
          <a:p>
            <a:endParaRPr lang="en-US" sz="6000" dirty="0">
              <a:solidFill>
                <a:schemeClr val="accent6">
                  <a:lumMod val="50000"/>
                </a:schemeClr>
              </a:solidFill>
            </a:endParaRPr>
          </a:p>
          <a:p>
            <a:endParaRPr lang="en-US" dirty="0">
              <a:solidFill>
                <a:schemeClr val="accent6">
                  <a:lumMod val="50000"/>
                </a:schemeClr>
              </a:solidFill>
            </a:endParaRPr>
          </a:p>
        </p:txBody>
      </p:sp>
      <p:sp>
        <p:nvSpPr>
          <p:cNvPr id="22" name="TextBox 21">
            <a:extLst>
              <a:ext uri="{FF2B5EF4-FFF2-40B4-BE49-F238E27FC236}">
                <a16:creationId xmlns:a16="http://schemas.microsoft.com/office/drawing/2014/main" id="{6BA3B993-AD0F-484B-978C-A7498B2F9ABB}"/>
              </a:ext>
            </a:extLst>
          </p:cNvPr>
          <p:cNvSpPr txBox="1"/>
          <p:nvPr/>
        </p:nvSpPr>
        <p:spPr>
          <a:xfrm>
            <a:off x="14837867" y="3225302"/>
            <a:ext cx="14292304" cy="1015663"/>
          </a:xfrm>
          <a:prstGeom prst="rect">
            <a:avLst/>
          </a:prstGeom>
          <a:noFill/>
        </p:spPr>
        <p:txBody>
          <a:bodyPr wrap="square" rtlCol="0">
            <a:spAutoFit/>
          </a:bodyPr>
          <a:lstStyle/>
          <a:p>
            <a:r>
              <a:rPr lang="en-US" sz="6000" b="1" dirty="0">
                <a:solidFill>
                  <a:schemeClr val="accent6">
                    <a:lumMod val="50000"/>
                  </a:schemeClr>
                </a:solidFill>
                <a:cs typeface="Times New Roman" panose="02020603050405020304" pitchFamily="18" charset="0"/>
              </a:rPr>
              <a:t>Placental Mesenchymal Stem Cells (PMSCs)</a:t>
            </a:r>
          </a:p>
        </p:txBody>
      </p:sp>
      <p:sp>
        <p:nvSpPr>
          <p:cNvPr id="23" name="TextBox 22">
            <a:extLst>
              <a:ext uri="{FF2B5EF4-FFF2-40B4-BE49-F238E27FC236}">
                <a16:creationId xmlns:a16="http://schemas.microsoft.com/office/drawing/2014/main" id="{C8182D29-AF95-444F-A4D9-EEB0F505475D}"/>
              </a:ext>
            </a:extLst>
          </p:cNvPr>
          <p:cNvSpPr txBox="1"/>
          <p:nvPr/>
        </p:nvSpPr>
        <p:spPr>
          <a:xfrm>
            <a:off x="14618138" y="4424930"/>
            <a:ext cx="21281843" cy="6740307"/>
          </a:xfrm>
          <a:prstGeom prst="rect">
            <a:avLst/>
          </a:prstGeom>
          <a:noFill/>
        </p:spPr>
        <p:txBody>
          <a:bodyPr wrap="square" rtlCol="0">
            <a:spAutoFit/>
          </a:bodyPr>
          <a:lstStyle/>
          <a:p>
            <a:pPr marL="685800" indent="-685800">
              <a:buFont typeface="Wingdings" pitchFamily="2" charset="2"/>
              <a:buChar char="Ø"/>
            </a:pPr>
            <a:r>
              <a:rPr lang="en-US" sz="5400" dirty="0">
                <a:solidFill>
                  <a:schemeClr val="accent6">
                    <a:lumMod val="50000"/>
                  </a:schemeClr>
                </a:solidFill>
                <a:cs typeface="Times New Roman" panose="02020603050405020304" pitchFamily="18" charset="0"/>
              </a:rPr>
              <a:t> Can be harvested from the placenta after delivery of the fetus </a:t>
            </a:r>
          </a:p>
          <a:p>
            <a:pPr marL="685800" indent="-685800">
              <a:buFont typeface="Wingdings" pitchFamily="2" charset="2"/>
              <a:buChar char="Ø"/>
            </a:pPr>
            <a:r>
              <a:rPr lang="en-US" sz="5400" dirty="0">
                <a:solidFill>
                  <a:schemeClr val="accent6">
                    <a:lumMod val="50000"/>
                  </a:schemeClr>
                </a:solidFill>
                <a:cs typeface="Times New Roman" panose="02020603050405020304" pitchFamily="18" charset="0"/>
              </a:rPr>
              <a:t> They have been shown to be a source of multilineage progenitors</a:t>
            </a:r>
          </a:p>
          <a:p>
            <a:pPr marL="685800" indent="-685800">
              <a:buFont typeface="Wingdings" pitchFamily="2" charset="2"/>
              <a:buChar char="Ø"/>
            </a:pPr>
            <a:r>
              <a:rPr lang="en-US" sz="5400" dirty="0">
                <a:solidFill>
                  <a:schemeClr val="accent6">
                    <a:lumMod val="50000"/>
                  </a:schemeClr>
                </a:solidFill>
                <a:cs typeface="Times New Roman" panose="02020603050405020304" pitchFamily="18" charset="0"/>
              </a:rPr>
              <a:t> There is evidence that they can be induced to differentiate into all 3 neural cell types, including neurons, glial cells, and oligodendrocytes</a:t>
            </a:r>
          </a:p>
          <a:p>
            <a:pPr marL="685800" indent="-685800">
              <a:buFont typeface="Wingdings" pitchFamily="2" charset="2"/>
              <a:buChar char="Ø"/>
            </a:pPr>
            <a:r>
              <a:rPr lang="en-US" sz="5400" dirty="0">
                <a:solidFill>
                  <a:schemeClr val="accent6">
                    <a:lumMod val="50000"/>
                  </a:schemeClr>
                </a:solidFill>
                <a:cs typeface="Times New Roman" panose="02020603050405020304" pitchFamily="18" charset="0"/>
              </a:rPr>
              <a:t> Proposed mechanisms of action include replacement of compromised cells or induction of processes that lead to the healing or protection of neural tissue involved in diseases</a:t>
            </a:r>
          </a:p>
          <a:p>
            <a:pPr marL="685800" indent="-685800">
              <a:buFont typeface="Wingdings" pitchFamily="2" charset="2"/>
              <a:buChar char="Ø"/>
            </a:pPr>
            <a:endParaRPr lang="en-US" sz="5400" dirty="0">
              <a:solidFill>
                <a:schemeClr val="accent6">
                  <a:lumMod val="50000"/>
                </a:schemeClr>
              </a:solidFill>
              <a:cs typeface="Times New Roman" panose="02020603050405020304" pitchFamily="18" charset="0"/>
            </a:endParaRPr>
          </a:p>
        </p:txBody>
      </p:sp>
      <p:sp>
        <p:nvSpPr>
          <p:cNvPr id="24" name="Rounded Rectangle 23">
            <a:extLst>
              <a:ext uri="{FF2B5EF4-FFF2-40B4-BE49-F238E27FC236}">
                <a16:creationId xmlns:a16="http://schemas.microsoft.com/office/drawing/2014/main" id="{A44EA932-BB5B-2944-9590-D37999151949}"/>
              </a:ext>
            </a:extLst>
          </p:cNvPr>
          <p:cNvSpPr/>
          <p:nvPr/>
        </p:nvSpPr>
        <p:spPr>
          <a:xfrm>
            <a:off x="13789127" y="11789030"/>
            <a:ext cx="11343029" cy="1629537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975AEC4-680E-D84C-AADA-9480232ED4AB}"/>
              </a:ext>
            </a:extLst>
          </p:cNvPr>
          <p:cNvSpPr/>
          <p:nvPr/>
        </p:nvSpPr>
        <p:spPr>
          <a:xfrm>
            <a:off x="26074244" y="11789030"/>
            <a:ext cx="11343029" cy="162953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4994FB1-ADA2-1F4D-BF73-E06E54B457BA}"/>
              </a:ext>
            </a:extLst>
          </p:cNvPr>
          <p:cNvSpPr txBox="1"/>
          <p:nvPr/>
        </p:nvSpPr>
        <p:spPr>
          <a:xfrm>
            <a:off x="14837867" y="12410672"/>
            <a:ext cx="8162788" cy="1938992"/>
          </a:xfrm>
          <a:prstGeom prst="rect">
            <a:avLst/>
          </a:prstGeom>
          <a:noFill/>
        </p:spPr>
        <p:txBody>
          <a:bodyPr wrap="square" rtlCol="0">
            <a:spAutoFit/>
          </a:bodyPr>
          <a:lstStyle/>
          <a:p>
            <a:r>
              <a:rPr lang="en-US" sz="6000" b="1" dirty="0">
                <a:solidFill>
                  <a:schemeClr val="accent6">
                    <a:lumMod val="50000"/>
                  </a:schemeClr>
                </a:solidFill>
                <a:cs typeface="Times New Roman" panose="02020603050405020304" pitchFamily="18" charset="0"/>
              </a:rPr>
              <a:t>Replacement of damaged neural cells</a:t>
            </a:r>
          </a:p>
        </p:txBody>
      </p:sp>
      <p:sp>
        <p:nvSpPr>
          <p:cNvPr id="27" name="TextBox 26">
            <a:extLst>
              <a:ext uri="{FF2B5EF4-FFF2-40B4-BE49-F238E27FC236}">
                <a16:creationId xmlns:a16="http://schemas.microsoft.com/office/drawing/2014/main" id="{C8E7BF31-2F94-C945-AE02-8DC067DA234E}"/>
              </a:ext>
            </a:extLst>
          </p:cNvPr>
          <p:cNvSpPr txBox="1"/>
          <p:nvPr/>
        </p:nvSpPr>
        <p:spPr>
          <a:xfrm>
            <a:off x="27256807" y="12410672"/>
            <a:ext cx="8643174" cy="1938992"/>
          </a:xfrm>
          <a:prstGeom prst="rect">
            <a:avLst/>
          </a:prstGeom>
          <a:noFill/>
        </p:spPr>
        <p:txBody>
          <a:bodyPr wrap="square" rtlCol="0">
            <a:spAutoFit/>
          </a:bodyPr>
          <a:lstStyle/>
          <a:p>
            <a:r>
              <a:rPr lang="en-US" sz="6000" b="1" dirty="0">
                <a:solidFill>
                  <a:schemeClr val="accent6">
                    <a:lumMod val="50000"/>
                  </a:schemeClr>
                </a:solidFill>
                <a:cs typeface="Times New Roman" panose="02020603050405020304" pitchFamily="18" charset="0"/>
              </a:rPr>
              <a:t>Evidence for a paracrine mechanism of action</a:t>
            </a:r>
          </a:p>
        </p:txBody>
      </p:sp>
      <p:sp>
        <p:nvSpPr>
          <p:cNvPr id="28" name="TextBox 27">
            <a:extLst>
              <a:ext uri="{FF2B5EF4-FFF2-40B4-BE49-F238E27FC236}">
                <a16:creationId xmlns:a16="http://schemas.microsoft.com/office/drawing/2014/main" id="{BF878FCE-33ED-284A-8FFC-B432DA136DFE}"/>
              </a:ext>
            </a:extLst>
          </p:cNvPr>
          <p:cNvSpPr txBox="1"/>
          <p:nvPr/>
        </p:nvSpPr>
        <p:spPr>
          <a:xfrm>
            <a:off x="14410450" y="14707757"/>
            <a:ext cx="10027119" cy="12095619"/>
          </a:xfrm>
          <a:prstGeom prst="rect">
            <a:avLst/>
          </a:prstGeom>
          <a:noFill/>
        </p:spPr>
        <p:txBody>
          <a:bodyPr wrap="square" rtlCol="0">
            <a:spAutoFit/>
          </a:bodyPr>
          <a:lstStyle/>
          <a:p>
            <a:pPr marL="685800" indent="-685800">
              <a:buFont typeface="Wingdings" pitchFamily="2" charset="2"/>
              <a:buChar char="Ø"/>
            </a:pPr>
            <a:r>
              <a:rPr lang="en-US" sz="5200" dirty="0">
                <a:solidFill>
                  <a:schemeClr val="accent6">
                    <a:lumMod val="50000"/>
                  </a:schemeClr>
                </a:solidFill>
                <a:cs typeface="Times New Roman" panose="02020603050405020304" pitchFamily="18" charset="0"/>
              </a:rPr>
              <a:t>Studies have shown that PMSCs can be induced to differentiate into a neural-like morphology, specifically through inhibition of Rho kinase using Y-27632 and other induction mechanisms that that involve cytoskeletal rearrangement</a:t>
            </a:r>
          </a:p>
          <a:p>
            <a:pPr marL="685800" indent="-685800">
              <a:buFont typeface="Wingdings" pitchFamily="2" charset="2"/>
              <a:buChar char="Ø"/>
            </a:pPr>
            <a:r>
              <a:rPr lang="en-US" sz="5200" dirty="0">
                <a:solidFill>
                  <a:schemeClr val="accent6">
                    <a:lumMod val="50000"/>
                  </a:schemeClr>
                </a:solidFill>
                <a:cs typeface="Times New Roman" panose="02020603050405020304" pitchFamily="18" charset="0"/>
              </a:rPr>
              <a:t>However, other studies looking at IV transplantation of PMSCs into rats with ischemic damage show that although many PMSCs are able to migrate to the zone of ischemic damage following IC administration, most of them die</a:t>
            </a:r>
          </a:p>
        </p:txBody>
      </p:sp>
      <p:sp>
        <p:nvSpPr>
          <p:cNvPr id="29" name="TextBox 28">
            <a:extLst>
              <a:ext uri="{FF2B5EF4-FFF2-40B4-BE49-F238E27FC236}">
                <a16:creationId xmlns:a16="http://schemas.microsoft.com/office/drawing/2014/main" id="{AE0020EB-5F90-C64B-B7E1-FA0B3D824CA0}"/>
              </a:ext>
            </a:extLst>
          </p:cNvPr>
          <p:cNvSpPr txBox="1"/>
          <p:nvPr/>
        </p:nvSpPr>
        <p:spPr>
          <a:xfrm>
            <a:off x="26505759" y="14707757"/>
            <a:ext cx="10418584" cy="12895838"/>
          </a:xfrm>
          <a:prstGeom prst="rect">
            <a:avLst/>
          </a:prstGeom>
          <a:noFill/>
        </p:spPr>
        <p:txBody>
          <a:bodyPr wrap="square" rtlCol="0">
            <a:spAutoFit/>
          </a:bodyPr>
          <a:lstStyle/>
          <a:p>
            <a:pPr marL="685800" indent="-685800">
              <a:buFont typeface="Wingdings" pitchFamily="2" charset="2"/>
              <a:buChar char="Ø"/>
            </a:pPr>
            <a:r>
              <a:rPr lang="en-US" sz="5200" dirty="0">
                <a:solidFill>
                  <a:schemeClr val="accent6">
                    <a:lumMod val="50000"/>
                  </a:schemeClr>
                </a:solidFill>
                <a:cs typeface="Times New Roman" panose="02020603050405020304" pitchFamily="18" charset="0"/>
              </a:rPr>
              <a:t> Experiments in a rat model of recovery following ischemic infarction showed that recovery of cerebral tissue may be occurring through PMSC stimulation of resident stem and progenitor cells within the brain</a:t>
            </a:r>
          </a:p>
          <a:p>
            <a:pPr marL="685800" indent="-685800">
              <a:buFont typeface="Wingdings" pitchFamily="2" charset="2"/>
              <a:buChar char="Ø"/>
            </a:pPr>
            <a:r>
              <a:rPr lang="en-US" sz="5200" dirty="0">
                <a:solidFill>
                  <a:schemeClr val="accent6">
                    <a:lumMod val="50000"/>
                  </a:schemeClr>
                </a:solidFill>
                <a:cs typeface="Times New Roman" panose="02020603050405020304" pitchFamily="18" charset="0"/>
              </a:rPr>
              <a:t>PMSCs have been shown to secrete high amounts of neurotropic factors such as BDNF, HGF, and VEGF </a:t>
            </a:r>
          </a:p>
          <a:p>
            <a:pPr marL="685800" indent="-685800">
              <a:buFont typeface="Wingdings" pitchFamily="2" charset="2"/>
              <a:buChar char="Ø"/>
            </a:pPr>
            <a:r>
              <a:rPr lang="en-US" sz="5200" dirty="0">
                <a:solidFill>
                  <a:schemeClr val="accent6">
                    <a:lumMod val="50000"/>
                  </a:schemeClr>
                </a:solidFill>
                <a:cs typeface="Times New Roman" panose="02020603050405020304" pitchFamily="18" charset="0"/>
              </a:rPr>
              <a:t>PMSCs promoted recovery of hind limb motor function in an ovine model of spina bifida through decreasing the number of apoptotic cells at the site of injury</a:t>
            </a:r>
          </a:p>
        </p:txBody>
      </p:sp>
      <p:sp>
        <p:nvSpPr>
          <p:cNvPr id="30" name="Text Placeholder 29">
            <a:extLst>
              <a:ext uri="{FF2B5EF4-FFF2-40B4-BE49-F238E27FC236}">
                <a16:creationId xmlns:a16="http://schemas.microsoft.com/office/drawing/2014/main" id="{851746C3-764B-4041-87F3-EFEC57616A44}"/>
              </a:ext>
            </a:extLst>
          </p:cNvPr>
          <p:cNvSpPr txBox="1">
            <a:spLocks noGrp="1"/>
          </p:cNvSpPr>
          <p:nvPr>
            <p:ph type="body" sz="quarter" idx="30"/>
          </p:nvPr>
        </p:nvSpPr>
        <p:spPr>
          <a:xfrm>
            <a:off x="39485423" y="17818414"/>
            <a:ext cx="10548937" cy="9854983"/>
          </a:xfrm>
          <a:prstGeom prst="rect">
            <a:avLst/>
          </a:prstGeom>
          <a:noFill/>
        </p:spPr>
        <p:txBody>
          <a:bodyPr wrap="square" rtlCol="0">
            <a:spAutoFit/>
          </a:bodyPr>
          <a:lstStyle/>
          <a:p>
            <a:r>
              <a:rPr lang="en-US" dirty="0"/>
              <a:t> </a:t>
            </a:r>
          </a:p>
          <a:p>
            <a:r>
              <a:rPr lang="en-US" dirty="0"/>
              <a:t>Clark, K., Zhang, S., </a:t>
            </a:r>
            <a:r>
              <a:rPr lang="en-US" dirty="0" err="1"/>
              <a:t>Barthe</a:t>
            </a:r>
            <a:r>
              <a:rPr lang="en-US" dirty="0"/>
              <a:t>, S., et al. 2019. Placental Mesenchymal Stem Cell-Derived Extracellular Vesicles Promote Myelin Regeneration in an Animal Model of Multiple Sclerosis. </a:t>
            </a:r>
            <a:r>
              <a:rPr lang="en-US" i="1" dirty="0"/>
              <a:t>Cells</a:t>
            </a:r>
            <a:r>
              <a:rPr lang="en-US" dirty="0"/>
              <a:t> 8(12).</a:t>
            </a:r>
          </a:p>
          <a:p>
            <a:endParaRPr lang="en-US" dirty="0"/>
          </a:p>
          <a:p>
            <a:r>
              <a:rPr lang="en-US" dirty="0"/>
              <a:t>Kholodenko, I.V., </a:t>
            </a:r>
            <a:r>
              <a:rPr lang="en-US" dirty="0" err="1"/>
              <a:t>Yarygin</a:t>
            </a:r>
            <a:r>
              <a:rPr lang="en-US" dirty="0"/>
              <a:t>, K.N., </a:t>
            </a:r>
            <a:r>
              <a:rPr lang="en-US" dirty="0" err="1"/>
              <a:t>Gubsky</a:t>
            </a:r>
            <a:r>
              <a:rPr lang="en-US" dirty="0"/>
              <a:t>, L.V., et al. 2012. Intravenous xenotransplantation of human placental mesenchymal stem cells to rats: comparative analysis of homing in rat brain in two models of experimental ischemic stroke. </a:t>
            </a:r>
            <a:r>
              <a:rPr lang="en-US" i="1" dirty="0"/>
              <a:t>Bulletin of Experimental Biology and Medicine</a:t>
            </a:r>
            <a:r>
              <a:rPr lang="en-US" dirty="0"/>
              <a:t> 154(1), pp. 118–123.</a:t>
            </a:r>
          </a:p>
          <a:p>
            <a:endParaRPr lang="en-US" dirty="0"/>
          </a:p>
          <a:p>
            <a:r>
              <a:rPr lang="en-US" dirty="0"/>
              <a:t>Kumar, P., Becker, J.C., Gao, K., et al. 2019. Neuroprotective effect of placenta-derived mesenchymal stromal cells: role of exosomes. </a:t>
            </a:r>
            <a:r>
              <a:rPr lang="en-US" i="1" dirty="0"/>
              <a:t>The FASEB Journal</a:t>
            </a:r>
            <a:r>
              <a:rPr lang="en-US" dirty="0"/>
              <a:t> 33(5), pp. 5836–5849.</a:t>
            </a:r>
          </a:p>
          <a:p>
            <a:endParaRPr lang="en-US" dirty="0"/>
          </a:p>
          <a:p>
            <a:r>
              <a:rPr lang="en-US" dirty="0"/>
              <a:t>Lankford, L., Chen, Y.J., Saenz, Z., et al. 2017. Manufacture and preparation of human placenta-derived mesenchymal stromal cells for local tissue delivery. </a:t>
            </a:r>
            <a:r>
              <a:rPr lang="en-US" i="1" dirty="0" err="1"/>
              <a:t>Cytotherapy</a:t>
            </a:r>
            <a:r>
              <a:rPr lang="en-US" dirty="0"/>
              <a:t> 19(6), pp. 680–688.</a:t>
            </a:r>
          </a:p>
          <a:p>
            <a:endParaRPr lang="en-US" dirty="0"/>
          </a:p>
          <a:p>
            <a:r>
              <a:rPr lang="en-US" dirty="0"/>
              <a:t>+Many More</a:t>
            </a:r>
          </a:p>
        </p:txBody>
      </p:sp>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5514</TotalTime>
  <Words>735</Words>
  <Application>Microsoft Macintosh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Trebuchet MS</vt:lpstr>
      <vt:lpstr>Wingdings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Kiranpreet Kaur Nagra</cp:lastModifiedBy>
  <cp:revision>96</cp:revision>
  <dcterms:created xsi:type="dcterms:W3CDTF">2012-02-03T19:11:35Z</dcterms:created>
  <dcterms:modified xsi:type="dcterms:W3CDTF">2021-02-15T10:21:34Z</dcterms:modified>
  <cp:contentStatus/>
</cp:coreProperties>
</file>